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751E7D-7118-437E-84B2-38ED1DC9342D}"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51E7D-7118-437E-84B2-38ED1DC9342D}"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51E7D-7118-437E-84B2-38ED1DC9342D}"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7751E7D-7118-437E-84B2-38ED1DC9342D}"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51E7D-7118-437E-84B2-38ED1DC9342D}"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751E7D-7118-437E-84B2-38ED1DC9342D}"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51E7D-7118-437E-84B2-38ED1DC9342D}"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51E7D-7118-437E-84B2-38ED1DC9342D}"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51E7D-7118-437E-84B2-38ED1DC9342D}"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51E7D-7118-437E-84B2-38ED1DC9342D}"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78863-8CD4-410C-96C3-2E37775653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51E7D-7118-437E-84B2-38ED1DC9342D}"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78863-8CD4-410C-96C3-2E37775653AF}"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7751E7D-7118-437E-84B2-38ED1DC9342D}" type="datetimeFigureOut">
              <a:rPr lang="en-US" smtClean="0"/>
              <a:t>11/3/2016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B478863-8CD4-410C-96C3-2E37775653AF}"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600201"/>
            <a:ext cx="7117180" cy="2133600"/>
          </a:xfrm>
        </p:spPr>
        <p:txBody>
          <a:bodyPr/>
          <a:lstStyle/>
          <a:p>
            <a:pPr algn="ctr"/>
            <a:r>
              <a:rPr lang="en-US" sz="8000" dirty="0" smtClean="0">
                <a:solidFill>
                  <a:schemeClr val="accent1"/>
                </a:solidFill>
                <a:latin typeface="Algerian" panose="04020705040A02060702" pitchFamily="82" charset="0"/>
              </a:rPr>
              <a:t/>
            </a:r>
            <a:br>
              <a:rPr lang="en-US" sz="8000" dirty="0" smtClean="0">
                <a:solidFill>
                  <a:schemeClr val="accent1"/>
                </a:solidFill>
                <a:latin typeface="Algerian" panose="04020705040A02060702" pitchFamily="82" charset="0"/>
              </a:rPr>
            </a:br>
            <a:r>
              <a:rPr lang="en-US" sz="8000" dirty="0" smtClean="0">
                <a:solidFill>
                  <a:schemeClr val="accent1"/>
                </a:solidFill>
                <a:latin typeface="Algerian" panose="04020705040A02060702" pitchFamily="82" charset="0"/>
              </a:rPr>
              <a:t>SPIN FELLOWS 2016 </a:t>
            </a:r>
            <a:endParaRPr lang="en-US" sz="8000" dirty="0">
              <a:solidFill>
                <a:schemeClr val="accent1"/>
              </a:solidFill>
              <a:latin typeface="Algerian" panose="04020705040A02060702" pitchFamily="82" charset="0"/>
            </a:endParaRPr>
          </a:p>
        </p:txBody>
      </p:sp>
      <p:sp>
        <p:nvSpPr>
          <p:cNvPr id="8" name="AutoShape 2" descr="https://outlook.office.com/owa/service.svc/s/GetAttachmentThumbnail?id=AAMkADMxMTgyMDg1LWYzMDItNGNmZS05MmNmLTdkMDkxYzBhY2ZiMQBGAAAAAADd%2BPH%2FLEzHSaaXhQIsRv%2BzBwDawTWtFmZ4QLoMU%2BKL3HXgAAAAAAENAADawTWtFmZ4QLoMU%2BKL3HXgAAJiyi6rAAABEgAQAKIDKwevNVRPggNgifHCfJA%3D&amp;thumbnailType=2&amp;X-OWA-CANARY=wat5ZqZVdEeDUMhdA03cKaBUcokTBNQYLOg9Ho0TlUVp1QL_7f6-RwgXHl2xsVMIhdD8IkUmjZ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707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3080" cy="1219200"/>
          </a:xfrm>
        </p:spPr>
        <p:txBody>
          <a:bodyPr/>
          <a:lstStyle/>
          <a:p>
            <a:pPr algn="ctr"/>
            <a:r>
              <a:rPr lang="en-US" dirty="0">
                <a:solidFill>
                  <a:schemeClr val="accent1"/>
                </a:solidFill>
                <a:latin typeface="Algerian" panose="04020705040A02060702" pitchFamily="82" charset="0"/>
              </a:rPr>
              <a:t>Catherine </a:t>
            </a:r>
            <a:r>
              <a:rPr lang="en-US" dirty="0" err="1">
                <a:solidFill>
                  <a:schemeClr val="accent1"/>
                </a:solidFill>
                <a:latin typeface="Algerian" panose="04020705040A02060702" pitchFamily="82" charset="0"/>
              </a:rPr>
              <a:t>Ostrowski</a:t>
            </a:r>
            <a:r>
              <a:rPr lang="en-US" dirty="0">
                <a:solidFill>
                  <a:schemeClr val="accent1"/>
                </a:solidFill>
                <a:latin typeface="Algerian" panose="04020705040A02060702" pitchFamily="82" charset="0"/>
              </a:rPr>
              <a:t> Martin</a:t>
            </a:r>
          </a:p>
        </p:txBody>
      </p:sp>
      <p:sp>
        <p:nvSpPr>
          <p:cNvPr id="4" name="Content Placeholder 3"/>
          <p:cNvSpPr>
            <a:spLocks noGrp="1"/>
          </p:cNvSpPr>
          <p:nvPr>
            <p:ph sz="half" idx="2"/>
          </p:nvPr>
        </p:nvSpPr>
        <p:spPr>
          <a:xfrm>
            <a:off x="4191000" y="1600200"/>
            <a:ext cx="4953000" cy="5257800"/>
          </a:xfrm>
        </p:spPr>
        <p:txBody>
          <a:bodyPr>
            <a:normAutofit fontScale="77500" lnSpcReduction="20000"/>
          </a:bodyPr>
          <a:lstStyle/>
          <a:p>
            <a:pPr marL="0" indent="0">
              <a:buNone/>
            </a:pPr>
            <a:r>
              <a:rPr lang="en-US" sz="2100" dirty="0">
                <a:latin typeface="Arial Black" panose="020B0A04020102020204" pitchFamily="34" charset="0"/>
              </a:rPr>
              <a:t>This summer, I was able to work at two public service internships in Buffalo, New York, through SPIN. I spent the first half of the summer working at a nonprofit organization, Legal Services for the Elderly, Disadvantaged, and Disabled. I worked primarily in the consumer fraud unit, representing clients who had been scammed out of sometimes thousands of dollars. We worked with their banks and creditors so get some of their debt forgiven and keep them from getting evicted. </a:t>
            </a:r>
            <a:endParaRPr lang="en-US" sz="2100" dirty="0" smtClean="0">
              <a:latin typeface="Arial Black" panose="020B0A04020102020204" pitchFamily="34" charset="0"/>
            </a:endParaRPr>
          </a:p>
          <a:p>
            <a:pPr marL="0" indent="0">
              <a:buNone/>
            </a:pPr>
            <a:r>
              <a:rPr lang="en-US" sz="2100" dirty="0">
                <a:latin typeface="Arial Black" panose="020B0A04020102020204" pitchFamily="34" charset="0"/>
              </a:rPr>
              <a:t>The second internship I worked at through SPIN was at the New York State  Division of Human Rights. . I worked with an Administrative Law Judge who determined whether Complainants had been discriminated against under the law in the areas of housing, education, and employment. I also got to attend administrative hearings where discrimination determinations were made, and draft opinion letters in the cases.</a:t>
            </a:r>
            <a:endParaRPr lang="en-US" sz="2100" dirty="0" smtClean="0">
              <a:latin typeface="Arial Black" panose="020B0A04020102020204" pitchFamily="34" charset="0"/>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1026" name="Picture 2" descr="C:\Users\Mariam\Documents\SPIN fellowship\Ostroski-Martin Head 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00200"/>
            <a:ext cx="2736308"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4953000"/>
            <a:ext cx="2736308" cy="1477328"/>
          </a:xfrm>
          <a:prstGeom prst="rect">
            <a:avLst/>
          </a:prstGeom>
          <a:noFill/>
        </p:spPr>
        <p:txBody>
          <a:bodyPr wrap="square" rtlCol="0">
            <a:spAutoFit/>
          </a:bodyPr>
          <a:lstStyle/>
          <a:p>
            <a:r>
              <a:rPr lang="en-US" dirty="0">
                <a:solidFill>
                  <a:schemeClr val="accent1"/>
                </a:solidFill>
                <a:latin typeface="Algerian" panose="04020705040A02060702" pitchFamily="82" charset="0"/>
              </a:rPr>
              <a:t>Legal Services for the Elderly, Disabled and Disadvantaged of Western New York</a:t>
            </a:r>
          </a:p>
        </p:txBody>
      </p:sp>
    </p:spTree>
    <p:extLst>
      <p:ext uri="{BB962C8B-B14F-4D97-AF65-F5344CB8AC3E}">
        <p14:creationId xmlns:p14="http://schemas.microsoft.com/office/powerpoint/2010/main" val="403964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099"/>
            <a:ext cx="7123080" cy="1219200"/>
          </a:xfrm>
        </p:spPr>
        <p:txBody>
          <a:bodyPr/>
          <a:lstStyle/>
          <a:p>
            <a:pPr algn="ctr"/>
            <a:r>
              <a:rPr lang="en-US" dirty="0">
                <a:solidFill>
                  <a:schemeClr val="accent1"/>
                </a:solidFill>
                <a:latin typeface="Algerian" panose="04020705040A02060702" pitchFamily="82" charset="0"/>
              </a:rPr>
              <a:t>Amanda </a:t>
            </a:r>
            <a:r>
              <a:rPr lang="en-US" dirty="0" err="1">
                <a:solidFill>
                  <a:schemeClr val="accent1"/>
                </a:solidFill>
                <a:latin typeface="Algerian" panose="04020705040A02060702" pitchFamily="82" charset="0"/>
              </a:rPr>
              <a:t>Zannoni</a:t>
            </a:r>
            <a:endParaRPr lang="en-US" dirty="0">
              <a:solidFill>
                <a:schemeClr val="accent1"/>
              </a:solidFill>
              <a:latin typeface="Algerian" panose="04020705040A02060702" pitchFamily="82" charset="0"/>
            </a:endParaRPr>
          </a:p>
        </p:txBody>
      </p:sp>
      <p:sp>
        <p:nvSpPr>
          <p:cNvPr id="4" name="Content Placeholder 3"/>
          <p:cNvSpPr>
            <a:spLocks noGrp="1"/>
          </p:cNvSpPr>
          <p:nvPr>
            <p:ph sz="half" idx="2"/>
          </p:nvPr>
        </p:nvSpPr>
        <p:spPr>
          <a:xfrm>
            <a:off x="4724400" y="838200"/>
            <a:ext cx="4114800" cy="5791200"/>
          </a:xfrm>
        </p:spPr>
        <p:txBody>
          <a:bodyPr>
            <a:normAutofit fontScale="92500" lnSpcReduction="20000"/>
          </a:bodyPr>
          <a:lstStyle/>
          <a:p>
            <a:pPr marL="0" indent="0">
              <a:buNone/>
            </a:pPr>
            <a:r>
              <a:rPr lang="en-US" dirty="0">
                <a:latin typeface="Arial Black" panose="020B0A04020102020204" pitchFamily="34" charset="0"/>
              </a:rPr>
              <a:t>My experience at NFHA was inspiring, fulfilling, and sincerely life-changing. It has changed the way I understand race relations, politics, and corporate and commercial economics. As a law clerk I researched these practices extensively and got to see widespread discriminatory practices by corporations and other authorities I never dreamed would be real. It has made me a more well-rounded law student and a more educated American citizen. </a:t>
            </a:r>
          </a:p>
          <a:p>
            <a:pPr marL="0" indent="0">
              <a:buNone/>
            </a:pPr>
            <a:r>
              <a:rPr lang="en-US" dirty="0">
                <a:latin typeface="Arial Black" panose="020B0A04020102020204" pitchFamily="34" charset="0"/>
              </a:rPr>
              <a:t>Receiving the SPIN Fellowship gave me an opportunity that has literally changed the way I think about the world and inspired me to do more for civil rights and for the public interest. I am grateful to both SPIN and the Syracuse College of Law for this incredible experience.</a:t>
            </a:r>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97258" y="1398896"/>
            <a:ext cx="2847658" cy="324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5181600"/>
            <a:ext cx="3429000" cy="2031325"/>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National </a:t>
            </a:r>
            <a:r>
              <a:rPr lang="en-US" dirty="0">
                <a:solidFill>
                  <a:schemeClr val="accent1"/>
                </a:solidFill>
                <a:latin typeface="Algerian" panose="04020705040A02060702" pitchFamily="82" charset="0"/>
              </a:rPr>
              <a:t>Fair Housing </a:t>
            </a:r>
            <a:r>
              <a:rPr lang="en-US" dirty="0" smtClean="0">
                <a:solidFill>
                  <a:schemeClr val="accent1"/>
                </a:solidFill>
                <a:latin typeface="Algerian" panose="04020705040A02060702" pitchFamily="82" charset="0"/>
              </a:rPr>
              <a:t>Alliance</a:t>
            </a:r>
          </a:p>
          <a:p>
            <a:endParaRPr lang="en-US" dirty="0">
              <a:solidFill>
                <a:schemeClr val="accent1"/>
              </a:solidFill>
              <a:latin typeface="Algerian" panose="04020705040A02060702" pitchFamily="82" charset="0"/>
            </a:endParaRPr>
          </a:p>
          <a:p>
            <a:r>
              <a:rPr lang="en-US" dirty="0">
                <a:solidFill>
                  <a:schemeClr val="accent1"/>
                </a:solidFill>
                <a:latin typeface="Algerian" panose="04020705040A02060702" pitchFamily="82" charset="0"/>
              </a:rPr>
              <a:t>Community Programming Director</a:t>
            </a:r>
            <a:endParaRPr lang="en-US" dirty="0" smtClean="0">
              <a:solidFill>
                <a:schemeClr val="accent1"/>
              </a:solidFill>
              <a:latin typeface="Algerian" panose="04020705040A02060702" pitchFamily="82" charset="0"/>
            </a:endParaRPr>
          </a:p>
          <a:p>
            <a:endParaRPr lang="en-US" dirty="0"/>
          </a:p>
          <a:p>
            <a:endParaRPr lang="en-US" dirty="0" smtClean="0"/>
          </a:p>
        </p:txBody>
      </p:sp>
    </p:spTree>
    <p:extLst>
      <p:ext uri="{BB962C8B-B14F-4D97-AF65-F5344CB8AC3E}">
        <p14:creationId xmlns:p14="http://schemas.microsoft.com/office/powerpoint/2010/main" val="8056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28600"/>
            <a:ext cx="7123080" cy="1371600"/>
          </a:xfrm>
        </p:spPr>
        <p:txBody>
          <a:bodyPr/>
          <a:lstStyle/>
          <a:p>
            <a:pPr algn="ctr"/>
            <a:r>
              <a:rPr lang="en-US" dirty="0" smtClean="0">
                <a:solidFill>
                  <a:schemeClr val="accent1"/>
                </a:solidFill>
                <a:latin typeface="Algerian" panose="04020705040A02060702" pitchFamily="82" charset="0"/>
              </a:rPr>
              <a:t>Breanna Avery </a:t>
            </a:r>
            <a:endParaRPr lang="en-US" dirty="0">
              <a:solidFill>
                <a:schemeClr val="accent1"/>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1447800"/>
            <a:ext cx="2265947" cy="2152650"/>
          </a:xfrm>
        </p:spPr>
      </p:pic>
      <p:sp>
        <p:nvSpPr>
          <p:cNvPr id="4" name="Content Placeholder 3"/>
          <p:cNvSpPr>
            <a:spLocks noGrp="1"/>
          </p:cNvSpPr>
          <p:nvPr>
            <p:ph sz="half" idx="2"/>
          </p:nvPr>
        </p:nvSpPr>
        <p:spPr>
          <a:xfrm>
            <a:off x="3429000" y="738847"/>
            <a:ext cx="5715000" cy="6119154"/>
          </a:xfrm>
        </p:spPr>
        <p:txBody>
          <a:bodyPr>
            <a:normAutofit fontScale="55000" lnSpcReduction="20000"/>
          </a:bodyPr>
          <a:lstStyle/>
          <a:p>
            <a:pPr marL="0" indent="0">
              <a:buNone/>
            </a:pPr>
            <a:r>
              <a:rPr lang="en-US" sz="2900" dirty="0" smtClean="0">
                <a:solidFill>
                  <a:schemeClr val="tx1">
                    <a:lumMod val="95000"/>
                  </a:schemeClr>
                </a:solidFill>
                <a:latin typeface="Arial Black" panose="020B0A04020102020204" pitchFamily="34" charset="0"/>
                <a:cs typeface="Arial" panose="020B0604020202020204" pitchFamily="34" charset="0"/>
              </a:rPr>
              <a:t> </a:t>
            </a:r>
            <a:r>
              <a:rPr lang="en-US" sz="3300" dirty="0">
                <a:solidFill>
                  <a:schemeClr val="tx1">
                    <a:lumMod val="95000"/>
                  </a:schemeClr>
                </a:solidFill>
                <a:latin typeface="Arial Black" panose="020B0A04020102020204" pitchFamily="34" charset="0"/>
                <a:cs typeface="Arial" panose="020B0604020202020204" pitchFamily="34" charset="0"/>
              </a:rPr>
              <a:t>I accepted a position at Volunteer Lawyers Project of Onondaga County, Inc. (VLP). </a:t>
            </a:r>
            <a:r>
              <a:rPr lang="en-US" sz="3300" dirty="0" smtClean="0">
                <a:solidFill>
                  <a:schemeClr val="tx1">
                    <a:lumMod val="95000"/>
                  </a:schemeClr>
                </a:solidFill>
                <a:latin typeface="Arial Black" panose="020B0A04020102020204" pitchFamily="34" charset="0"/>
                <a:cs typeface="Arial" panose="020B0604020202020204" pitchFamily="34" charset="0"/>
              </a:rPr>
              <a:t>I </a:t>
            </a:r>
            <a:r>
              <a:rPr lang="en-US" sz="3300" dirty="0">
                <a:solidFill>
                  <a:schemeClr val="tx1">
                    <a:lumMod val="95000"/>
                  </a:schemeClr>
                </a:solidFill>
                <a:latin typeface="Arial Black" panose="020B0A04020102020204" pitchFamily="34" charset="0"/>
                <a:cs typeface="Arial" panose="020B0604020202020204" pitchFamily="34" charset="0"/>
              </a:rPr>
              <a:t>obtained a student practice order which allowed me to represent low-income tenants in Syracuse city eviction court.  I was able to delay or prevent evictions for our clients, many of whom had children who also would have been without a place to go. </a:t>
            </a:r>
          </a:p>
          <a:p>
            <a:pPr marL="0" indent="0">
              <a:buNone/>
            </a:pPr>
            <a:r>
              <a:rPr lang="en-US" sz="3300" dirty="0" smtClean="0">
                <a:solidFill>
                  <a:schemeClr val="tx1">
                    <a:lumMod val="95000"/>
                  </a:schemeClr>
                </a:solidFill>
                <a:latin typeface="Arial Black" panose="020B0A04020102020204" pitchFamily="34" charset="0"/>
                <a:cs typeface="Arial" panose="020B0604020202020204" pitchFamily="34" charset="0"/>
              </a:rPr>
              <a:t> Throughout </a:t>
            </a:r>
            <a:r>
              <a:rPr lang="en-US" sz="3300" dirty="0">
                <a:solidFill>
                  <a:schemeClr val="tx1">
                    <a:lumMod val="95000"/>
                  </a:schemeClr>
                </a:solidFill>
                <a:latin typeface="Arial Black" panose="020B0A04020102020204" pitchFamily="34" charset="0"/>
                <a:cs typeface="Arial" panose="020B0604020202020204" pitchFamily="34" charset="0"/>
              </a:rPr>
              <a:t>my three years with SPIN I have been fortunate enough to receive two SPIN fellowships which gave me the opportunity to work for two great organizations and to utilize my skills to raise money for more fellowships. This means that not only have I been able to directly provide legal services to indigent </a:t>
            </a:r>
            <a:r>
              <a:rPr lang="en-US" sz="3300" dirty="0" smtClean="0">
                <a:solidFill>
                  <a:schemeClr val="tx1">
                    <a:lumMod val="95000"/>
                  </a:schemeClr>
                </a:solidFill>
                <a:latin typeface="Arial Black" panose="020B0A04020102020204" pitchFamily="34" charset="0"/>
                <a:cs typeface="Arial" panose="020B0604020202020204" pitchFamily="34" charset="0"/>
              </a:rPr>
              <a:t>individuals. I </a:t>
            </a:r>
            <a:r>
              <a:rPr lang="en-US" sz="3300" dirty="0">
                <a:solidFill>
                  <a:schemeClr val="tx1">
                    <a:lumMod val="95000"/>
                  </a:schemeClr>
                </a:solidFill>
                <a:latin typeface="Arial Black" panose="020B0A04020102020204" pitchFamily="34" charset="0"/>
                <a:cs typeface="Arial" panose="020B0604020202020204" pitchFamily="34" charset="0"/>
              </a:rPr>
              <a:t>cannot express enough the gratitude I have to SPIN for providing me with these wonderful experiences.</a:t>
            </a:r>
          </a:p>
          <a:p>
            <a:pPr marL="0" indent="0">
              <a:buNone/>
            </a:pPr>
            <a:endParaRPr lang="en-US" dirty="0">
              <a:solidFill>
                <a:schemeClr val="accent1"/>
              </a:solidFill>
              <a:latin typeface="Arial Black" panose="020B0A04020102020204" pitchFamily="34" charset="0"/>
              <a:cs typeface="Arial" panose="020B0604020202020204" pitchFamily="34" charset="0"/>
            </a:endParaRPr>
          </a:p>
        </p:txBody>
      </p:sp>
      <p:sp>
        <p:nvSpPr>
          <p:cNvPr id="6" name="TextBox 5"/>
          <p:cNvSpPr txBox="1"/>
          <p:nvPr/>
        </p:nvSpPr>
        <p:spPr>
          <a:xfrm>
            <a:off x="304800" y="4114801"/>
            <a:ext cx="2971800" cy="2769989"/>
          </a:xfrm>
          <a:prstGeom prst="rect">
            <a:avLst/>
          </a:prstGeom>
          <a:noFill/>
        </p:spPr>
        <p:txBody>
          <a:bodyPr wrap="square" rtlCol="0">
            <a:spAutoFit/>
          </a:bodyPr>
          <a:lstStyle/>
          <a:p>
            <a:r>
              <a:rPr lang="en-US" dirty="0" smtClean="0">
                <a:solidFill>
                  <a:schemeClr val="accent1"/>
                </a:solidFill>
                <a:latin typeface="Algerian" panose="04020705040A02060702" pitchFamily="82" charset="0"/>
                <a:cs typeface="Arial" panose="020B0604020202020204" pitchFamily="34" charset="0"/>
              </a:rPr>
              <a:t>Legal Intern, Volunteer Lawyers Project of CNY, </a:t>
            </a:r>
            <a:r>
              <a:rPr lang="en-US" dirty="0" err="1" smtClean="0">
                <a:solidFill>
                  <a:schemeClr val="accent1"/>
                </a:solidFill>
                <a:latin typeface="Algerian" panose="04020705040A02060702" pitchFamily="82" charset="0"/>
                <a:cs typeface="Arial" panose="020B0604020202020204" pitchFamily="34" charset="0"/>
              </a:rPr>
              <a:t>Inc</a:t>
            </a:r>
            <a:endParaRPr lang="en-US" dirty="0" smtClean="0">
              <a:solidFill>
                <a:schemeClr val="accent1"/>
              </a:solidFill>
              <a:latin typeface="Algerian" panose="04020705040A02060702" pitchFamily="82" charset="0"/>
              <a:cs typeface="Arial" panose="020B0604020202020204" pitchFamily="34" charset="0"/>
            </a:endParaRPr>
          </a:p>
          <a:p>
            <a:endParaRPr lang="en-US" sz="2000" dirty="0" smtClean="0">
              <a:solidFill>
                <a:schemeClr val="accent1"/>
              </a:solidFill>
              <a:latin typeface="Algerian" panose="04020705040A02060702" pitchFamily="82" charset="0"/>
              <a:cs typeface="Arial" panose="020B0604020202020204" pitchFamily="34" charset="0"/>
            </a:endParaRPr>
          </a:p>
          <a:p>
            <a:r>
              <a:rPr lang="en-US" sz="2000" dirty="0" smtClean="0">
                <a:solidFill>
                  <a:schemeClr val="accent1"/>
                </a:solidFill>
                <a:latin typeface="Algerian" panose="04020705040A02060702" pitchFamily="82" charset="0"/>
                <a:cs typeface="Arial" panose="020B0604020202020204" pitchFamily="34" charset="0"/>
              </a:rPr>
              <a:t>Two </a:t>
            </a:r>
            <a:r>
              <a:rPr lang="en-US" sz="2000" dirty="0" smtClean="0">
                <a:solidFill>
                  <a:schemeClr val="accent1"/>
                </a:solidFill>
                <a:latin typeface="Algerian" panose="04020705040A02060702" pitchFamily="82" charset="0"/>
                <a:cs typeface="Arial" panose="020B0604020202020204" pitchFamily="34" charset="0"/>
              </a:rPr>
              <a:t>Time Spin fellowship </a:t>
            </a:r>
            <a:r>
              <a:rPr lang="en-US" sz="2000" dirty="0" smtClean="0">
                <a:solidFill>
                  <a:schemeClr val="accent1"/>
                </a:solidFill>
                <a:latin typeface="Algerian" panose="04020705040A02060702" pitchFamily="82" charset="0"/>
                <a:cs typeface="Arial" panose="020B0604020202020204" pitchFamily="34" charset="0"/>
              </a:rPr>
              <a:t>Recipient</a:t>
            </a:r>
          </a:p>
          <a:p>
            <a:endParaRPr lang="en-US" sz="2000" dirty="0">
              <a:solidFill>
                <a:schemeClr val="accent1"/>
              </a:solidFill>
              <a:latin typeface="Algerian" panose="04020705040A02060702" pitchFamily="82" charset="0"/>
              <a:cs typeface="Arial" panose="020B0604020202020204" pitchFamily="34" charset="0"/>
            </a:endParaRPr>
          </a:p>
          <a:p>
            <a:r>
              <a:rPr lang="en-US" sz="2000" dirty="0" smtClean="0">
                <a:solidFill>
                  <a:schemeClr val="accent1"/>
                </a:solidFill>
                <a:latin typeface="Algerian" panose="04020705040A02060702" pitchFamily="82" charset="0"/>
                <a:cs typeface="Arial" panose="020B0604020202020204" pitchFamily="34" charset="0"/>
              </a:rPr>
              <a:t>SPIN Auction </a:t>
            </a:r>
            <a:r>
              <a:rPr lang="en-US" sz="2000" dirty="0">
                <a:solidFill>
                  <a:schemeClr val="accent1"/>
                </a:solidFill>
                <a:latin typeface="Algerian" panose="04020705040A02060702" pitchFamily="82" charset="0"/>
                <a:cs typeface="Arial" panose="020B0604020202020204" pitchFamily="34" charset="0"/>
              </a:rPr>
              <a:t>Director </a:t>
            </a:r>
            <a:r>
              <a:rPr lang="en-US" sz="2000" dirty="0" smtClean="0">
                <a:solidFill>
                  <a:schemeClr val="accent1"/>
                </a:solidFill>
                <a:latin typeface="Algerian" panose="04020705040A02060702" pitchFamily="82" charset="0"/>
                <a:cs typeface="Arial" panose="020B0604020202020204" pitchFamily="34" charset="0"/>
              </a:rPr>
              <a:t>Assistant</a:t>
            </a:r>
            <a:endParaRPr lang="en-US" sz="2000" dirty="0">
              <a:solidFill>
                <a:schemeClr val="accent1"/>
              </a:solidFill>
              <a:latin typeface="Algerian" panose="04020705040A02060702" pitchFamily="82" charset="0"/>
              <a:cs typeface="Arial" panose="020B0604020202020204" pitchFamily="34" charset="0"/>
            </a:endParaRPr>
          </a:p>
        </p:txBody>
      </p:sp>
      <p:sp>
        <p:nvSpPr>
          <p:cNvPr id="7" name="TextBox 6"/>
          <p:cNvSpPr txBox="1"/>
          <p:nvPr/>
        </p:nvSpPr>
        <p:spPr>
          <a:xfrm>
            <a:off x="2937164" y="554181"/>
            <a:ext cx="3810000"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264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52399"/>
            <a:ext cx="7123080" cy="1066801"/>
          </a:xfrm>
        </p:spPr>
        <p:txBody>
          <a:bodyPr/>
          <a:lstStyle/>
          <a:p>
            <a:pPr algn="ctr"/>
            <a:r>
              <a:rPr lang="en-US" dirty="0" smtClean="0">
                <a:solidFill>
                  <a:schemeClr val="accent1"/>
                </a:solidFill>
                <a:latin typeface="Algerian" panose="04020705040A02060702" pitchFamily="82" charset="0"/>
              </a:rPr>
              <a:t>Yolanda Beasley</a:t>
            </a:r>
            <a:endParaRPr lang="en-US" dirty="0">
              <a:solidFill>
                <a:schemeClr val="accent1"/>
              </a:solidFill>
              <a:latin typeface="Algerian" panose="04020705040A02060702" pitchFamily="82" charset="0"/>
            </a:endParaRPr>
          </a:p>
        </p:txBody>
      </p:sp>
      <p:sp>
        <p:nvSpPr>
          <p:cNvPr id="4" name="Content Placeholder 3"/>
          <p:cNvSpPr>
            <a:spLocks noGrp="1"/>
          </p:cNvSpPr>
          <p:nvPr>
            <p:ph sz="half" idx="2"/>
          </p:nvPr>
        </p:nvSpPr>
        <p:spPr>
          <a:xfrm>
            <a:off x="3810000" y="1371600"/>
            <a:ext cx="5181600" cy="5486400"/>
          </a:xfrm>
        </p:spPr>
        <p:txBody>
          <a:bodyPr>
            <a:normAutofit fontScale="92500" lnSpcReduction="20000"/>
          </a:bodyPr>
          <a:lstStyle/>
          <a:p>
            <a:pPr marL="0" indent="0">
              <a:buNone/>
            </a:pPr>
            <a:r>
              <a:rPr lang="en-US" sz="1900" dirty="0">
                <a:latin typeface="Arial Black" panose="020B0A04020102020204" pitchFamily="34" charset="0"/>
              </a:rPr>
              <a:t>During my internship, I was able to </a:t>
            </a:r>
            <a:r>
              <a:rPr lang="en-US" sz="1900" dirty="0" smtClean="0">
                <a:latin typeface="Arial Black" panose="020B0A04020102020204" pitchFamily="34" charset="0"/>
              </a:rPr>
              <a:t> </a:t>
            </a:r>
            <a:r>
              <a:rPr lang="en-US" sz="1900" dirty="0">
                <a:latin typeface="Arial Black" panose="020B0A04020102020204" pitchFamily="34" charset="0"/>
              </a:rPr>
              <a:t>write a brief and present it in an oral argument</a:t>
            </a:r>
            <a:r>
              <a:rPr lang="en-US" sz="1900" dirty="0" smtClean="0">
                <a:latin typeface="Arial Black" panose="020B0A04020102020204" pitchFamily="34" charset="0"/>
              </a:rPr>
              <a:t>; </a:t>
            </a:r>
            <a:r>
              <a:rPr lang="en-US" sz="1900" dirty="0">
                <a:latin typeface="Arial Black" panose="020B0A04020102020204" pitchFamily="34" charset="0"/>
              </a:rPr>
              <a:t>observe and assist in a cold case murder from twenty years ago; and </a:t>
            </a:r>
            <a:r>
              <a:rPr lang="en-US" sz="1900" dirty="0" smtClean="0">
                <a:latin typeface="Arial Black" panose="020B0A04020102020204" pitchFamily="34" charset="0"/>
              </a:rPr>
              <a:t> </a:t>
            </a:r>
            <a:r>
              <a:rPr lang="en-US" sz="1900" dirty="0">
                <a:latin typeface="Arial Black" panose="020B0A04020102020204" pitchFamily="34" charset="0"/>
              </a:rPr>
              <a:t>handle about twenty cases a week on my own. All of those opportunities would not have been possible if it was not for the support I received through the Syracuse Public Interest Network (SPIN) fellowship program. </a:t>
            </a:r>
            <a:endParaRPr lang="en-US" sz="1900" dirty="0" smtClean="0">
              <a:latin typeface="Arial Black" panose="020B0A04020102020204" pitchFamily="34" charset="0"/>
            </a:endParaRPr>
          </a:p>
          <a:p>
            <a:pPr marL="0" indent="0">
              <a:buNone/>
            </a:pPr>
            <a:r>
              <a:rPr lang="en-US" sz="1900" dirty="0">
                <a:latin typeface="Arial Black" panose="020B0A04020102020204" pitchFamily="34" charset="0"/>
              </a:rPr>
              <a:t>I am grateful to the Syracuse Public Interest Network for providing me with a way to indulge in my childhood dreams of being a prosecutor without having to stress over my finances. If it were not for SPIN, I would have had to balance working 40 hours a week, while working a part-time job to make ends meet. I hope SPIN continues its efforts by supporting those students working within the public interest field and those working to make a difference in people’s lives, one case at a time. </a:t>
            </a:r>
            <a:endParaRPr lang="en-US" sz="1900" dirty="0">
              <a:latin typeface="Arial Black" panose="020B0A04020102020204" pitchFamily="34" charset="0"/>
            </a:endParaRPr>
          </a:p>
          <a:p>
            <a:pPr marL="0" indent="0">
              <a:buNone/>
            </a:pPr>
            <a:endParaRPr lang="en-US" dirty="0" smtClean="0"/>
          </a:p>
          <a:p>
            <a:pPr marL="0" indent="0">
              <a:buNone/>
            </a:pP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343400"/>
            <a:ext cx="2971800" cy="923330"/>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Virginia Beach Commonwealth's Attorney's Office</a:t>
            </a:r>
            <a:endParaRPr lang="en-US" dirty="0">
              <a:solidFill>
                <a:schemeClr val="accent1"/>
              </a:solidFill>
              <a:latin typeface="Algerian" panose="04020705040A02060702" pitchFamily="82" charset="0"/>
            </a:endParaRPr>
          </a:p>
        </p:txBody>
      </p:sp>
    </p:spTree>
    <p:extLst>
      <p:ext uri="{BB962C8B-B14F-4D97-AF65-F5344CB8AC3E}">
        <p14:creationId xmlns:p14="http://schemas.microsoft.com/office/powerpoint/2010/main" val="84332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04801"/>
            <a:ext cx="7123080" cy="914400"/>
          </a:xfrm>
        </p:spPr>
        <p:txBody>
          <a:bodyPr/>
          <a:lstStyle/>
          <a:p>
            <a:pPr algn="ctr"/>
            <a:r>
              <a:rPr lang="en-US" dirty="0" smtClean="0">
                <a:solidFill>
                  <a:schemeClr val="accent1"/>
                </a:solidFill>
                <a:latin typeface="Algerian" panose="04020705040A02060702" pitchFamily="82" charset="0"/>
              </a:rPr>
              <a:t>Mariam Gaye</a:t>
            </a:r>
            <a:endParaRPr lang="en-US" dirty="0">
              <a:solidFill>
                <a:schemeClr val="accent1"/>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1651001"/>
            <a:ext cx="1981200" cy="2641600"/>
          </a:xfrm>
        </p:spPr>
      </p:pic>
      <p:sp>
        <p:nvSpPr>
          <p:cNvPr id="4" name="Content Placeholder 3"/>
          <p:cNvSpPr>
            <a:spLocks noGrp="1"/>
          </p:cNvSpPr>
          <p:nvPr>
            <p:ph sz="half" idx="2"/>
          </p:nvPr>
        </p:nvSpPr>
        <p:spPr>
          <a:xfrm>
            <a:off x="3581400" y="1676400"/>
            <a:ext cx="5486400" cy="4419600"/>
          </a:xfrm>
        </p:spPr>
        <p:txBody>
          <a:bodyPr>
            <a:noAutofit/>
          </a:bodyPr>
          <a:lstStyle/>
          <a:p>
            <a:pPr marL="0" indent="0">
              <a:buNone/>
            </a:pPr>
            <a:endParaRPr lang="en-US" sz="1600" dirty="0" smtClean="0">
              <a:latin typeface="Arial Black" panose="020B0A04020102020204" pitchFamily="34" charset="0"/>
            </a:endParaRPr>
          </a:p>
          <a:p>
            <a:pPr marL="0" indent="0">
              <a:buNone/>
            </a:pPr>
            <a:r>
              <a:rPr lang="en-US" dirty="0" smtClean="0">
                <a:latin typeface="Arial Black" panose="020B0A04020102020204" pitchFamily="34" charset="0"/>
              </a:rPr>
              <a:t>As an intern in the Parole </a:t>
            </a:r>
            <a:r>
              <a:rPr lang="en-US" dirty="0">
                <a:latin typeface="Arial Black" panose="020B0A04020102020204" pitchFamily="34" charset="0"/>
              </a:rPr>
              <a:t>Revocation Defense </a:t>
            </a:r>
            <a:r>
              <a:rPr lang="en-US" dirty="0" smtClean="0">
                <a:latin typeface="Arial Black" panose="020B0A04020102020204" pitchFamily="34" charset="0"/>
              </a:rPr>
              <a:t>Unit, I </a:t>
            </a:r>
            <a:r>
              <a:rPr lang="en-US" dirty="0">
                <a:latin typeface="Arial Black" panose="020B0A04020102020204" pitchFamily="34" charset="0"/>
              </a:rPr>
              <a:t>was able </a:t>
            </a:r>
            <a:r>
              <a:rPr lang="en-US" dirty="0" smtClean="0">
                <a:latin typeface="Arial Black" panose="020B0A04020102020204" pitchFamily="34" charset="0"/>
              </a:rPr>
              <a:t>to obtain a practice order and  </a:t>
            </a:r>
            <a:r>
              <a:rPr lang="en-US" dirty="0">
                <a:latin typeface="Arial Black" panose="020B0A04020102020204" pitchFamily="34" charset="0"/>
              </a:rPr>
              <a:t>successfully represent clients </a:t>
            </a:r>
            <a:r>
              <a:rPr lang="en-US" dirty="0" smtClean="0">
                <a:latin typeface="Arial Black" panose="020B0A04020102020204" pitchFamily="34" charset="0"/>
              </a:rPr>
              <a:t>at </a:t>
            </a:r>
            <a:r>
              <a:rPr lang="en-US" dirty="0" err="1" smtClean="0">
                <a:latin typeface="Arial Black" panose="020B0A04020102020204" pitchFamily="34" charset="0"/>
              </a:rPr>
              <a:t>Rikers</a:t>
            </a:r>
            <a:r>
              <a:rPr lang="en-US" dirty="0" smtClean="0">
                <a:latin typeface="Arial Black" panose="020B0A04020102020204" pitchFamily="34" charset="0"/>
              </a:rPr>
              <a:t> Island, who </a:t>
            </a:r>
            <a:r>
              <a:rPr lang="en-US" dirty="0">
                <a:latin typeface="Arial Black" panose="020B0A04020102020204" pitchFamily="34" charset="0"/>
              </a:rPr>
              <a:t>were alleged to have committed violations </a:t>
            </a:r>
            <a:r>
              <a:rPr lang="en-US" dirty="0" smtClean="0">
                <a:latin typeface="Arial Black" panose="020B0A04020102020204" pitchFamily="34" charset="0"/>
              </a:rPr>
              <a:t>of parole conditions, draft writs of habeas corpus, and conduct legal research relating to parole violations. </a:t>
            </a:r>
          </a:p>
          <a:p>
            <a:pPr marL="0" indent="0">
              <a:buNone/>
            </a:pPr>
            <a:r>
              <a:rPr lang="en-US" dirty="0" smtClean="0">
                <a:latin typeface="Arial Black" panose="020B0A04020102020204" pitchFamily="34" charset="0"/>
              </a:rPr>
              <a:t>I learned a lot about how the parole system works and how it should be reformed, but the best part of my experience was making a direct impact in the lives of low income New Yorkers and giving them a voice in the criminal justice system. </a:t>
            </a:r>
            <a:r>
              <a:rPr lang="en-US" dirty="0" smtClean="0">
                <a:latin typeface="Arial Black" panose="020B0A04020102020204" pitchFamily="34" charset="0"/>
              </a:rPr>
              <a:t> Receiving </a:t>
            </a:r>
            <a:r>
              <a:rPr lang="en-US" dirty="0" smtClean="0">
                <a:latin typeface="Arial Black" panose="020B0A04020102020204" pitchFamily="34" charset="0"/>
              </a:rPr>
              <a:t>a SPIN fellowship allowed me work with an amazing indigent defense organization and develop the skills necessary to reach my career goal of becoming a public defender. </a:t>
            </a:r>
          </a:p>
          <a:p>
            <a:pPr marL="0" indent="0">
              <a:buNone/>
            </a:pPr>
            <a:endParaRPr lang="en-US" sz="1600" dirty="0" smtClean="0">
              <a:latin typeface="Arial Black" panose="020B0A04020102020204" pitchFamily="34" charset="0"/>
            </a:endParaRPr>
          </a:p>
        </p:txBody>
      </p:sp>
      <p:sp>
        <p:nvSpPr>
          <p:cNvPr id="6" name="TextBox 5"/>
          <p:cNvSpPr txBox="1"/>
          <p:nvPr/>
        </p:nvSpPr>
        <p:spPr>
          <a:xfrm>
            <a:off x="304800" y="4548116"/>
            <a:ext cx="3276600" cy="923330"/>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Legal Aid Society, Parole Revocation Defense Unit</a:t>
            </a:r>
            <a:endParaRPr lang="en-US" dirty="0">
              <a:solidFill>
                <a:schemeClr val="accent1"/>
              </a:solidFill>
              <a:latin typeface="Algerian" panose="04020705040A02060702" pitchFamily="82" charset="0"/>
            </a:endParaRPr>
          </a:p>
        </p:txBody>
      </p:sp>
      <p:sp>
        <p:nvSpPr>
          <p:cNvPr id="3" name="TextBox 2"/>
          <p:cNvSpPr txBox="1"/>
          <p:nvPr/>
        </p:nvSpPr>
        <p:spPr>
          <a:xfrm>
            <a:off x="304800" y="5664242"/>
            <a:ext cx="2971800" cy="369332"/>
          </a:xfrm>
          <a:prstGeom prst="rect">
            <a:avLst/>
          </a:prstGeom>
          <a:noFill/>
        </p:spPr>
        <p:txBody>
          <a:bodyPr wrap="square" rtlCol="0">
            <a:spAutoFit/>
          </a:bodyPr>
          <a:lstStyle/>
          <a:p>
            <a:r>
              <a:rPr lang="en-US" dirty="0"/>
              <a:t> </a:t>
            </a:r>
            <a:r>
              <a:rPr lang="en-US" dirty="0" smtClean="0">
                <a:solidFill>
                  <a:schemeClr val="accent1"/>
                </a:solidFill>
                <a:latin typeface="Algerian" panose="04020705040A02060702" pitchFamily="82" charset="0"/>
              </a:rPr>
              <a:t>Fellowship Director</a:t>
            </a:r>
            <a:endParaRPr lang="en-US" dirty="0">
              <a:solidFill>
                <a:schemeClr val="accent1"/>
              </a:solidFill>
              <a:latin typeface="Algerian" panose="04020705040A02060702" pitchFamily="82" charset="0"/>
            </a:endParaRPr>
          </a:p>
        </p:txBody>
      </p:sp>
    </p:spTree>
    <p:extLst>
      <p:ext uri="{BB962C8B-B14F-4D97-AF65-F5344CB8AC3E}">
        <p14:creationId xmlns:p14="http://schemas.microsoft.com/office/powerpoint/2010/main" val="392041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
            <a:ext cx="7123080" cy="1219201"/>
          </a:xfrm>
        </p:spPr>
        <p:txBody>
          <a:bodyPr/>
          <a:lstStyle/>
          <a:p>
            <a:pPr algn="ctr"/>
            <a:r>
              <a:rPr lang="en-US" dirty="0" smtClean="0">
                <a:solidFill>
                  <a:schemeClr val="accent1"/>
                </a:solidFill>
                <a:latin typeface="Algerian" panose="04020705040A02060702" pitchFamily="82" charset="0"/>
              </a:rPr>
              <a:t>Abdel- Rahman </a:t>
            </a:r>
            <a:r>
              <a:rPr lang="en-US" dirty="0" err="1" smtClean="0">
                <a:solidFill>
                  <a:schemeClr val="accent1"/>
                </a:solidFill>
                <a:latin typeface="Algerian" panose="04020705040A02060702" pitchFamily="82" charset="0"/>
              </a:rPr>
              <a:t>Hamed</a:t>
            </a:r>
            <a:endParaRPr lang="en-US" dirty="0">
              <a:solidFill>
                <a:schemeClr val="accent1"/>
              </a:solidFill>
              <a:latin typeface="Algerian" panose="04020705040A02060702" pitchFamily="82" charset="0"/>
            </a:endParaRPr>
          </a:p>
        </p:txBody>
      </p:sp>
      <p:sp>
        <p:nvSpPr>
          <p:cNvPr id="4" name="Content Placeholder 3"/>
          <p:cNvSpPr>
            <a:spLocks noGrp="1"/>
          </p:cNvSpPr>
          <p:nvPr>
            <p:ph sz="half" idx="2"/>
          </p:nvPr>
        </p:nvSpPr>
        <p:spPr>
          <a:xfrm>
            <a:off x="4114800" y="1447800"/>
            <a:ext cx="4724399" cy="4876800"/>
          </a:xfrm>
        </p:spPr>
        <p:txBody>
          <a:bodyPr>
            <a:normAutofit fontScale="32500" lnSpcReduction="20000"/>
          </a:bodyPr>
          <a:lstStyle/>
          <a:p>
            <a:pPr marL="0" indent="0">
              <a:buNone/>
            </a:pPr>
            <a:r>
              <a:rPr lang="en-US" sz="5500" dirty="0">
                <a:latin typeface="Arial Black" panose="020B0A04020102020204" pitchFamily="34" charset="0"/>
              </a:rPr>
              <a:t>This past summer, I completed an internship at the Frauds and Civil Rights Bureaus at the Kings County District Attorney’s Office in Brooklyn, New York. There, I successfully partook in two complex financial investigations and three civil rights cases</a:t>
            </a:r>
            <a:r>
              <a:rPr lang="en-US" sz="5500" dirty="0" smtClean="0">
                <a:latin typeface="Arial Black" panose="020B0A04020102020204" pitchFamily="34" charset="0"/>
              </a:rPr>
              <a:t>.</a:t>
            </a:r>
          </a:p>
          <a:p>
            <a:pPr marL="0" indent="0">
              <a:buNone/>
            </a:pPr>
            <a:endParaRPr lang="en-US" sz="5500" dirty="0">
              <a:latin typeface="Arial Black" panose="020B0A04020102020204" pitchFamily="34" charset="0"/>
            </a:endParaRPr>
          </a:p>
          <a:p>
            <a:pPr marL="0" indent="0">
              <a:buNone/>
            </a:pPr>
            <a:r>
              <a:rPr lang="en-US" sz="5500" dirty="0" smtClean="0">
                <a:latin typeface="Arial Black" panose="020B0A04020102020204" pitchFamily="34" charset="0"/>
              </a:rPr>
              <a:t> </a:t>
            </a:r>
            <a:r>
              <a:rPr lang="en-US" sz="5500" dirty="0">
                <a:latin typeface="Arial Black" panose="020B0A04020102020204" pitchFamily="34" charset="0"/>
              </a:rPr>
              <a:t>The SPIN Fellowship helped provide me through my placement a nuanced perspective into the financial crimes and civil rights violations that invariably impact communities of color, immigrants and New Americans, and the poor and elderly. Because of the SPIN Fellowship, I have acquired a practice-ready array of skills and experiences</a:t>
            </a:r>
            <a:r>
              <a:rPr lang="en-US" sz="5500" dirty="0" smtClean="0">
                <a:latin typeface="Arial Black" panose="020B0A04020102020204" pitchFamily="34" charset="0"/>
              </a:rPr>
              <a:t>.</a:t>
            </a:r>
            <a:endParaRPr lang="en-US" sz="5500" dirty="0">
              <a:latin typeface="Arial Black" panose="020B0A04020102020204" pitchFamily="34" charset="0"/>
            </a:endParaRPr>
          </a:p>
          <a:p>
            <a:pPr marL="0" indent="0">
              <a:buNone/>
            </a:pPr>
            <a:endParaRPr lang="en-US"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2514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5334000"/>
            <a:ext cx="3429000" cy="1754326"/>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Kings County District Attorney’s </a:t>
            </a:r>
            <a:r>
              <a:rPr lang="en-US" dirty="0" smtClean="0">
                <a:solidFill>
                  <a:schemeClr val="accent1"/>
                </a:solidFill>
                <a:latin typeface="Algerian" panose="04020705040A02060702" pitchFamily="82" charset="0"/>
              </a:rPr>
              <a:t>Office</a:t>
            </a:r>
          </a:p>
          <a:p>
            <a:endParaRPr lang="en-US" dirty="0">
              <a:solidFill>
                <a:schemeClr val="accent1"/>
              </a:solidFill>
              <a:latin typeface="Algerian" panose="04020705040A02060702" pitchFamily="82" charset="0"/>
            </a:endParaRPr>
          </a:p>
          <a:p>
            <a:r>
              <a:rPr lang="en-US" dirty="0">
                <a:solidFill>
                  <a:schemeClr val="accent1"/>
                </a:solidFill>
                <a:latin typeface="Algerian" panose="04020705040A02060702" pitchFamily="82" charset="0"/>
              </a:rPr>
              <a:t>Financial Director</a:t>
            </a:r>
            <a:endParaRPr lang="en-US" dirty="0" smtClean="0">
              <a:solidFill>
                <a:schemeClr val="accent1"/>
              </a:solidFill>
              <a:latin typeface="Algerian" panose="04020705040A02060702" pitchFamily="82" charset="0"/>
            </a:endParaRPr>
          </a:p>
          <a:p>
            <a:endParaRPr lang="en-US" dirty="0">
              <a:solidFill>
                <a:schemeClr val="accent1"/>
              </a:solidFill>
              <a:latin typeface="Algerian" panose="04020705040A02060702" pitchFamily="82" charset="0"/>
            </a:endParaRPr>
          </a:p>
          <a:p>
            <a:endParaRPr lang="en-US" dirty="0">
              <a:solidFill>
                <a:schemeClr val="accent1"/>
              </a:solidFill>
              <a:latin typeface="Algerian" panose="04020705040A02060702" pitchFamily="82" charset="0"/>
            </a:endParaRPr>
          </a:p>
        </p:txBody>
      </p:sp>
    </p:spTree>
    <p:extLst>
      <p:ext uri="{BB962C8B-B14F-4D97-AF65-F5344CB8AC3E}">
        <p14:creationId xmlns:p14="http://schemas.microsoft.com/office/powerpoint/2010/main" val="275180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latin typeface="Algerian" panose="04020705040A02060702" pitchFamily="82" charset="0"/>
              </a:rPr>
              <a:t>Lauren Henry</a:t>
            </a:r>
            <a:endParaRPr lang="en-US" dirty="0">
              <a:solidFill>
                <a:schemeClr val="accent1"/>
              </a:solidFill>
              <a:latin typeface="Algerian" panose="04020705040A02060702" pitchFamily="82" charset="0"/>
            </a:endParaRPr>
          </a:p>
        </p:txBody>
      </p:sp>
      <p:sp>
        <p:nvSpPr>
          <p:cNvPr id="4" name="Content Placeholder 3"/>
          <p:cNvSpPr>
            <a:spLocks noGrp="1"/>
          </p:cNvSpPr>
          <p:nvPr>
            <p:ph sz="half" idx="2"/>
          </p:nvPr>
        </p:nvSpPr>
        <p:spPr>
          <a:xfrm>
            <a:off x="3962400" y="1600200"/>
            <a:ext cx="4724400" cy="4260851"/>
          </a:xfrm>
        </p:spPr>
        <p:txBody>
          <a:bodyPr>
            <a:noAutofit/>
          </a:bodyPr>
          <a:lstStyle/>
          <a:p>
            <a:pPr marL="0" indent="0">
              <a:buNone/>
            </a:pPr>
            <a:endParaRPr lang="en-US" sz="1600" dirty="0" smtClean="0">
              <a:latin typeface="Arial Black" panose="020B0A04020102020204" pitchFamily="34" charset="0"/>
            </a:endParaRPr>
          </a:p>
          <a:p>
            <a:pPr marL="0" indent="0">
              <a:buNone/>
            </a:pPr>
            <a:endParaRPr lang="en-US" sz="1600" dirty="0">
              <a:latin typeface="Arial Black" panose="020B0A04020102020204" pitchFamily="34" charset="0"/>
            </a:endParaRPr>
          </a:p>
          <a:p>
            <a:pPr marL="0" indent="0">
              <a:buNone/>
            </a:pPr>
            <a:r>
              <a:rPr lang="en-US" sz="1600" dirty="0" smtClean="0">
                <a:latin typeface="Arial Black" panose="020B0A04020102020204" pitchFamily="34" charset="0"/>
              </a:rPr>
              <a:t>I </a:t>
            </a:r>
            <a:r>
              <a:rPr lang="en-US" sz="1600" dirty="0">
                <a:latin typeface="Arial Black" panose="020B0A04020102020204" pitchFamily="34" charset="0"/>
              </a:rPr>
              <a:t>was lucky enough to spend my second summer at Legal Assistance of Western New York in the Rochester Office as a SPIN Fellow. </a:t>
            </a:r>
            <a:r>
              <a:rPr lang="en-US" sz="1600" dirty="0" smtClean="0">
                <a:latin typeface="Arial Black" panose="020B0A04020102020204" pitchFamily="34" charset="0"/>
              </a:rPr>
              <a:t>My time this </a:t>
            </a:r>
            <a:r>
              <a:rPr lang="en-US" sz="1600" dirty="0">
                <a:latin typeface="Arial Black" panose="020B0A04020102020204" pitchFamily="34" charset="0"/>
              </a:rPr>
              <a:t>summer was spent primarily in the Veterans Unit. There, I managed cases ranging from evictions, public benefits issues, health insurance issues, Wills, and employment discrimination. I worked closely with the other attorneys to learn how to navigate casework, however I was given immense discretion and independence in deciding how I wanted to proceed and </a:t>
            </a:r>
            <a:r>
              <a:rPr lang="en-US" sz="1600" dirty="0" smtClean="0">
                <a:latin typeface="Arial Black" panose="020B0A04020102020204" pitchFamily="34" charset="0"/>
              </a:rPr>
              <a:t>handle </a:t>
            </a:r>
            <a:r>
              <a:rPr lang="en-US" sz="1600" dirty="0">
                <a:latin typeface="Arial Black" panose="020B0A04020102020204" pitchFamily="34" charset="0"/>
              </a:rPr>
              <a:t>the issues my client’s faced</a:t>
            </a:r>
            <a:r>
              <a:rPr lang="en-US" sz="1600" dirty="0" smtClean="0">
                <a:latin typeface="Arial Black" panose="020B0A04020102020204" pitchFamily="34" charset="0"/>
              </a:rPr>
              <a:t>.</a:t>
            </a:r>
          </a:p>
          <a:p>
            <a:pPr marL="0" indent="0">
              <a:buNone/>
            </a:pPr>
            <a:r>
              <a:rPr lang="en-US" sz="1600" dirty="0" smtClean="0">
                <a:latin typeface="Arial Black" panose="020B0A04020102020204" pitchFamily="34" charset="0"/>
              </a:rPr>
              <a:t>The </a:t>
            </a:r>
            <a:r>
              <a:rPr lang="en-US" sz="1600" dirty="0">
                <a:latin typeface="Arial Black" panose="020B0A04020102020204" pitchFamily="34" charset="0"/>
              </a:rPr>
              <a:t>experience and knowledge I gained this summer has helped me realize that I want to continue my career in the public interest field. I am genuinely excited to start work as a lawyer to help as many individuals as I can who are in poverty.</a:t>
            </a:r>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2110154" cy="25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4349087"/>
            <a:ext cx="2819400" cy="2031325"/>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a:t>
            </a:r>
          </a:p>
          <a:p>
            <a:r>
              <a:rPr lang="en-US" dirty="0" smtClean="0">
                <a:solidFill>
                  <a:schemeClr val="accent1"/>
                </a:solidFill>
                <a:latin typeface="Algerian" panose="04020705040A02060702" pitchFamily="82" charset="0"/>
              </a:rPr>
              <a:t>Legal Assistance of Western New </a:t>
            </a:r>
            <a:r>
              <a:rPr lang="en-US" dirty="0" smtClean="0">
                <a:solidFill>
                  <a:schemeClr val="accent1"/>
                </a:solidFill>
                <a:latin typeface="Algerian" panose="04020705040A02060702" pitchFamily="82" charset="0"/>
              </a:rPr>
              <a:t>York</a:t>
            </a:r>
          </a:p>
          <a:p>
            <a:endParaRPr lang="en-US" dirty="0">
              <a:solidFill>
                <a:schemeClr val="accent1"/>
              </a:solidFill>
              <a:latin typeface="Algerian" panose="04020705040A02060702" pitchFamily="82" charset="0"/>
            </a:endParaRPr>
          </a:p>
          <a:p>
            <a:endParaRPr lang="en-US" dirty="0" smtClean="0">
              <a:solidFill>
                <a:schemeClr val="accent1"/>
              </a:solidFill>
              <a:latin typeface="Algerian" panose="04020705040A02060702" pitchFamily="82" charset="0"/>
            </a:endParaRPr>
          </a:p>
          <a:p>
            <a:r>
              <a:rPr lang="en-US" dirty="0">
                <a:solidFill>
                  <a:schemeClr val="accent1"/>
                </a:solidFill>
                <a:latin typeface="Algerian" panose="04020705040A02060702" pitchFamily="82" charset="0"/>
              </a:rPr>
              <a:t> Spring Events coordinator</a:t>
            </a:r>
          </a:p>
        </p:txBody>
      </p:sp>
    </p:spTree>
    <p:extLst>
      <p:ext uri="{BB962C8B-B14F-4D97-AF65-F5344CB8AC3E}">
        <p14:creationId xmlns:p14="http://schemas.microsoft.com/office/powerpoint/2010/main" val="279367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60" y="152401"/>
            <a:ext cx="7123080" cy="990599"/>
          </a:xfrm>
        </p:spPr>
        <p:txBody>
          <a:bodyPr/>
          <a:lstStyle/>
          <a:p>
            <a:pPr algn="ctr"/>
            <a:r>
              <a:rPr lang="en-US" dirty="0" smtClean="0">
                <a:solidFill>
                  <a:schemeClr val="accent1"/>
                </a:solidFill>
                <a:latin typeface="Algerian" panose="04020705040A02060702" pitchFamily="82" charset="0"/>
              </a:rPr>
              <a:t>Caitlin </a:t>
            </a:r>
            <a:r>
              <a:rPr lang="en-US" dirty="0" err="1" smtClean="0">
                <a:solidFill>
                  <a:schemeClr val="accent1"/>
                </a:solidFill>
                <a:latin typeface="Algerian" panose="04020705040A02060702" pitchFamily="82" charset="0"/>
              </a:rPr>
              <a:t>Lomazzo</a:t>
            </a:r>
            <a:endParaRPr lang="en-US" dirty="0">
              <a:solidFill>
                <a:schemeClr val="accent1"/>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1" y="1447800"/>
            <a:ext cx="2667000" cy="2743200"/>
          </a:xfrm>
        </p:spPr>
      </p:pic>
      <p:sp>
        <p:nvSpPr>
          <p:cNvPr id="4" name="Content Placeholder 3"/>
          <p:cNvSpPr>
            <a:spLocks noGrp="1"/>
          </p:cNvSpPr>
          <p:nvPr>
            <p:ph sz="half" idx="2"/>
          </p:nvPr>
        </p:nvSpPr>
        <p:spPr>
          <a:xfrm>
            <a:off x="3886200" y="1295400"/>
            <a:ext cx="4800600" cy="5562600"/>
          </a:xfrm>
        </p:spPr>
        <p:txBody>
          <a:bodyPr>
            <a:normAutofit fontScale="62500" lnSpcReduction="20000"/>
          </a:bodyPr>
          <a:lstStyle/>
          <a:p>
            <a:pPr marL="0" indent="0">
              <a:buNone/>
            </a:pPr>
            <a:r>
              <a:rPr lang="en-US" sz="2500" dirty="0" smtClean="0">
                <a:latin typeface="Arial Black" panose="020B0A04020102020204" pitchFamily="34" charset="0"/>
              </a:rPr>
              <a:t>Legal Assistance Attorneys(LAA)  </a:t>
            </a:r>
            <a:r>
              <a:rPr lang="en-US" sz="2500" dirty="0">
                <a:latin typeface="Arial Black" panose="020B0A04020102020204" pitchFamily="34" charset="0"/>
              </a:rPr>
              <a:t>provide free legal services in the areas of family law, housing law, immigration, public benefits, disability </a:t>
            </a:r>
            <a:r>
              <a:rPr lang="en-US" sz="2500" dirty="0" smtClean="0">
                <a:latin typeface="Arial Black" panose="020B0A04020102020204" pitchFamily="34" charset="0"/>
              </a:rPr>
              <a:t>rights, workers</a:t>
            </a:r>
            <a:r>
              <a:rPr lang="en-US" sz="2500" dirty="0">
                <a:latin typeface="Arial Black" panose="020B0A04020102020204" pitchFamily="34" charset="0"/>
              </a:rPr>
              <a:t>’ rights and child protection. I worked primarily with attorneys in the education </a:t>
            </a:r>
            <a:r>
              <a:rPr lang="en-US" sz="2500" dirty="0" smtClean="0">
                <a:latin typeface="Arial Black" panose="020B0A04020102020204" pitchFamily="34" charset="0"/>
              </a:rPr>
              <a:t>and immigration </a:t>
            </a:r>
            <a:r>
              <a:rPr lang="en-US" sz="2500" dirty="0">
                <a:latin typeface="Arial Black" panose="020B0A04020102020204" pitchFamily="34" charset="0"/>
              </a:rPr>
              <a:t>units</a:t>
            </a:r>
            <a:r>
              <a:rPr lang="en-US" sz="2500" dirty="0" smtClean="0">
                <a:latin typeface="Arial Black" panose="020B0A04020102020204" pitchFamily="34" charset="0"/>
              </a:rPr>
              <a:t>.</a:t>
            </a:r>
            <a:endParaRPr lang="en-US" sz="2500" dirty="0">
              <a:latin typeface="Arial Black" panose="020B0A04020102020204" pitchFamily="34" charset="0"/>
            </a:endParaRPr>
          </a:p>
          <a:p>
            <a:pPr marL="0" indent="0">
              <a:buNone/>
            </a:pPr>
            <a:r>
              <a:rPr lang="en-US" sz="2500" dirty="0">
                <a:latin typeface="Arial Black" panose="020B0A04020102020204" pitchFamily="34" charset="0"/>
              </a:rPr>
              <a:t>My experiences at LAA gave me invaluable insight into the demands of the legal </a:t>
            </a:r>
            <a:r>
              <a:rPr lang="en-US" sz="2500" dirty="0" smtClean="0">
                <a:latin typeface="Arial Black" panose="020B0A04020102020204" pitchFamily="34" charset="0"/>
              </a:rPr>
              <a:t>profession. Because </a:t>
            </a:r>
            <a:r>
              <a:rPr lang="en-US" sz="2500" dirty="0">
                <a:latin typeface="Arial Black" panose="020B0A04020102020204" pitchFamily="34" charset="0"/>
              </a:rPr>
              <a:t>of my SPIN grant, I have had the opportunity to interact directly with clients </a:t>
            </a:r>
            <a:r>
              <a:rPr lang="en-US" sz="2500" dirty="0" smtClean="0">
                <a:latin typeface="Arial Black" panose="020B0A04020102020204" pitchFamily="34" charset="0"/>
              </a:rPr>
              <a:t>and make </a:t>
            </a:r>
            <a:r>
              <a:rPr lang="en-US" sz="2500" dirty="0">
                <a:latin typeface="Arial Black" panose="020B0A04020102020204" pitchFamily="34" charset="0"/>
              </a:rPr>
              <a:t>recommendations to supervising attorneys within an office setting. My </a:t>
            </a:r>
            <a:r>
              <a:rPr lang="en-US" sz="2500" dirty="0" smtClean="0">
                <a:latin typeface="Arial Black" panose="020B0A04020102020204" pitchFamily="34" charset="0"/>
              </a:rPr>
              <a:t>summer internship </a:t>
            </a:r>
            <a:r>
              <a:rPr lang="en-US" sz="2500" dirty="0">
                <a:latin typeface="Arial Black" panose="020B0A04020102020204" pitchFamily="34" charset="0"/>
              </a:rPr>
              <a:t>gave me opportunities to work with members of the legal </a:t>
            </a:r>
            <a:r>
              <a:rPr lang="en-US" sz="2500" dirty="0" smtClean="0">
                <a:latin typeface="Arial Black" panose="020B0A04020102020204" pitchFamily="34" charset="0"/>
              </a:rPr>
              <a:t>community on </a:t>
            </a:r>
            <a:r>
              <a:rPr lang="en-US" sz="2500" dirty="0">
                <a:latin typeface="Arial Black" panose="020B0A04020102020204" pitchFamily="34" charset="0"/>
              </a:rPr>
              <a:t>complex cases. Through my collaborations, I practiced approaching multi-­‐faceted </a:t>
            </a:r>
            <a:r>
              <a:rPr lang="en-US" sz="2500" dirty="0" smtClean="0">
                <a:latin typeface="Arial Black" panose="020B0A04020102020204" pitchFamily="34" charset="0"/>
              </a:rPr>
              <a:t>legal issues </a:t>
            </a:r>
            <a:r>
              <a:rPr lang="en-US" sz="2500" dirty="0">
                <a:latin typeface="Arial Black" panose="020B0A04020102020204" pitchFamily="34" charset="0"/>
              </a:rPr>
              <a:t>in new ways. The knowledge and skills that I obtained during my summer </a:t>
            </a:r>
            <a:r>
              <a:rPr lang="en-US" sz="2500" dirty="0" smtClean="0">
                <a:latin typeface="Arial Black" panose="020B0A04020102020204" pitchFamily="34" charset="0"/>
              </a:rPr>
              <a:t>internship at </a:t>
            </a:r>
            <a:r>
              <a:rPr lang="en-US" sz="2500" dirty="0">
                <a:latin typeface="Arial Black" panose="020B0A04020102020204" pitchFamily="34" charset="0"/>
              </a:rPr>
              <a:t>LAA will make me a better lawyer when I graduate from law school.</a:t>
            </a:r>
          </a:p>
          <a:p>
            <a:pPr marL="0" indent="0">
              <a:buNone/>
            </a:pPr>
            <a:endParaRPr lang="en-US" dirty="0"/>
          </a:p>
        </p:txBody>
      </p:sp>
      <p:sp>
        <p:nvSpPr>
          <p:cNvPr id="6" name="TextBox 5"/>
          <p:cNvSpPr txBox="1"/>
          <p:nvPr/>
        </p:nvSpPr>
        <p:spPr>
          <a:xfrm>
            <a:off x="838200" y="4419600"/>
            <a:ext cx="2743200" cy="1200329"/>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New Haven Legal Assistance Association</a:t>
            </a:r>
            <a:endParaRPr lang="en-US" dirty="0">
              <a:solidFill>
                <a:schemeClr val="accent1"/>
              </a:solidFill>
              <a:latin typeface="Algerian" panose="04020705040A02060702" pitchFamily="82" charset="0"/>
            </a:endParaRPr>
          </a:p>
        </p:txBody>
      </p:sp>
      <p:sp>
        <p:nvSpPr>
          <p:cNvPr id="7" name="TextBox 6"/>
          <p:cNvSpPr txBox="1"/>
          <p:nvPr/>
        </p:nvSpPr>
        <p:spPr>
          <a:xfrm>
            <a:off x="4648200" y="1752600"/>
            <a:ext cx="3810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7338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81001"/>
            <a:ext cx="7123080" cy="914400"/>
          </a:xfrm>
        </p:spPr>
        <p:txBody>
          <a:bodyPr/>
          <a:lstStyle/>
          <a:p>
            <a:pPr algn="ctr"/>
            <a:r>
              <a:rPr lang="en-US" dirty="0" smtClean="0">
                <a:solidFill>
                  <a:schemeClr val="accent1"/>
                </a:solidFill>
                <a:latin typeface="Algerian" panose="04020705040A02060702" pitchFamily="82" charset="0"/>
              </a:rPr>
              <a:t>Grace Monks </a:t>
            </a:r>
            <a:endParaRPr lang="en-US" dirty="0">
              <a:solidFill>
                <a:schemeClr val="accent1"/>
              </a:solidFill>
              <a:latin typeface="Algerian" panose="04020705040A02060702" pitchFamily="82" charset="0"/>
            </a:endParaRPr>
          </a:p>
        </p:txBody>
      </p:sp>
      <p:sp>
        <p:nvSpPr>
          <p:cNvPr id="4" name="Content Placeholder 3"/>
          <p:cNvSpPr>
            <a:spLocks noGrp="1"/>
          </p:cNvSpPr>
          <p:nvPr>
            <p:ph sz="half" idx="2"/>
          </p:nvPr>
        </p:nvSpPr>
        <p:spPr>
          <a:xfrm>
            <a:off x="4114800" y="1447800"/>
            <a:ext cx="4724399" cy="4413251"/>
          </a:xfrm>
        </p:spPr>
        <p:txBody>
          <a:bodyPr>
            <a:normAutofit lnSpcReduction="10000"/>
          </a:bodyPr>
          <a:lstStyle/>
          <a:p>
            <a:pPr marL="0" indent="0">
              <a:buNone/>
            </a:pPr>
            <a:r>
              <a:rPr lang="en-US" sz="1600" dirty="0">
                <a:latin typeface="Arial Black" panose="020B0A04020102020204" pitchFamily="34" charset="0"/>
              </a:rPr>
              <a:t>I began my public defense involvement by interning at the Federal Public Defender for the Northern District of New York. While I was able to hone my research and writing skills in preparing sentencing memoranda, motions, and correspondence to the U.S. Attorney’s Office, the most valuable experience I gained was directly interacting with the clients throughout their cases</a:t>
            </a:r>
            <a:r>
              <a:rPr lang="en-US" sz="1600" dirty="0" smtClean="0">
                <a:latin typeface="Arial Black" panose="020B0A04020102020204" pitchFamily="34" charset="0"/>
              </a:rPr>
              <a:t>. </a:t>
            </a:r>
          </a:p>
          <a:p>
            <a:pPr marL="0" indent="0">
              <a:buNone/>
            </a:pPr>
            <a:endParaRPr lang="en-US" sz="1600" dirty="0">
              <a:latin typeface="Arial Black" panose="020B0A04020102020204" pitchFamily="34" charset="0"/>
            </a:endParaRPr>
          </a:p>
          <a:p>
            <a:pPr marL="0" indent="0">
              <a:buNone/>
            </a:pPr>
            <a:r>
              <a:rPr lang="en-US" sz="1600" dirty="0">
                <a:latin typeface="Arial Black" panose="020B0A04020102020204" pitchFamily="34" charset="0"/>
              </a:rPr>
              <a:t>By receiving a SPIN fellowship, I was able to focus on what is most important: serving the clients to the best of my abilities. I was able to go into the office each day and give all of my energy to helping the clients get the best outcome possible. </a:t>
            </a:r>
            <a:endParaRPr lang="en-US" sz="1600" dirty="0" smtClean="0">
              <a:latin typeface="Arial Black" panose="020B0A04020102020204" pitchFamily="34" charset="0"/>
            </a:endParaRPr>
          </a:p>
          <a:p>
            <a:pPr marL="0" indent="0">
              <a:buNone/>
            </a:pPr>
            <a:endParaRPr lang="en-US" sz="1600" dirty="0">
              <a:latin typeface="Arial Black" panose="020B0A04020102020204" pitchFamily="34" charset="0"/>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1" y="1641674"/>
            <a:ext cx="2285999" cy="285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4800600"/>
            <a:ext cx="3276600" cy="1754326"/>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Federal Public Defender for the Northern District of New </a:t>
            </a:r>
            <a:r>
              <a:rPr lang="en-US" dirty="0" smtClean="0">
                <a:solidFill>
                  <a:schemeClr val="accent1"/>
                </a:solidFill>
                <a:latin typeface="Algerian" panose="04020705040A02060702" pitchFamily="82" charset="0"/>
              </a:rPr>
              <a:t>York</a:t>
            </a:r>
          </a:p>
          <a:p>
            <a:endParaRPr lang="en-US" dirty="0">
              <a:solidFill>
                <a:schemeClr val="accent1"/>
              </a:solidFill>
              <a:latin typeface="Algerian" panose="04020705040A02060702" pitchFamily="82" charset="0"/>
            </a:endParaRPr>
          </a:p>
          <a:p>
            <a:r>
              <a:rPr lang="en-US" dirty="0" smtClean="0">
                <a:solidFill>
                  <a:schemeClr val="accent1"/>
                </a:solidFill>
                <a:latin typeface="Algerian" panose="04020705040A02060702" pitchFamily="82" charset="0"/>
              </a:rPr>
              <a:t>SPIn Auction Director </a:t>
            </a:r>
            <a:endParaRPr lang="en-US" dirty="0">
              <a:solidFill>
                <a:schemeClr val="accent1"/>
              </a:solidFill>
              <a:latin typeface="Algerian" panose="04020705040A02060702" pitchFamily="82" charset="0"/>
            </a:endParaRPr>
          </a:p>
        </p:txBody>
      </p:sp>
    </p:spTree>
    <p:extLst>
      <p:ext uri="{BB962C8B-B14F-4D97-AF65-F5344CB8AC3E}">
        <p14:creationId xmlns:p14="http://schemas.microsoft.com/office/powerpoint/2010/main" val="894528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3080" cy="914400"/>
          </a:xfrm>
        </p:spPr>
        <p:txBody>
          <a:bodyPr/>
          <a:lstStyle/>
          <a:p>
            <a:pPr algn="ctr"/>
            <a:r>
              <a:rPr lang="en-US" dirty="0">
                <a:solidFill>
                  <a:schemeClr val="accent1"/>
                </a:solidFill>
                <a:latin typeface="Algerian" panose="04020705040A02060702" pitchFamily="82" charset="0"/>
              </a:rPr>
              <a:t>Thomas</a:t>
            </a:r>
            <a:r>
              <a:rPr lang="en-US" dirty="0">
                <a:solidFill>
                  <a:schemeClr val="accent1">
                    <a:lumMod val="75000"/>
                  </a:schemeClr>
                </a:solidFill>
                <a:latin typeface="Algerian" panose="04020705040A02060702" pitchFamily="82" charset="0"/>
              </a:rPr>
              <a:t> </a:t>
            </a:r>
            <a:r>
              <a:rPr lang="en-US" dirty="0" err="1">
                <a:solidFill>
                  <a:schemeClr val="accent1"/>
                </a:solidFill>
                <a:latin typeface="Algerian" panose="04020705040A02060702" pitchFamily="82" charset="0"/>
              </a:rPr>
              <a:t>Motyka</a:t>
            </a:r>
            <a:endParaRPr lang="en-US" dirty="0">
              <a:solidFill>
                <a:schemeClr val="accent1"/>
              </a:solidFill>
              <a:latin typeface="Algerian" panose="04020705040A02060702" pitchFamily="82" charset="0"/>
            </a:endParaRPr>
          </a:p>
        </p:txBody>
      </p:sp>
      <p:sp>
        <p:nvSpPr>
          <p:cNvPr id="4" name="Content Placeholder 3"/>
          <p:cNvSpPr>
            <a:spLocks noGrp="1"/>
          </p:cNvSpPr>
          <p:nvPr>
            <p:ph sz="half" idx="2"/>
          </p:nvPr>
        </p:nvSpPr>
        <p:spPr>
          <a:xfrm>
            <a:off x="4038600" y="1142999"/>
            <a:ext cx="4876800" cy="5334001"/>
          </a:xfrm>
        </p:spPr>
        <p:txBody>
          <a:bodyPr>
            <a:normAutofit/>
          </a:bodyPr>
          <a:lstStyle/>
          <a:p>
            <a:pPr marL="0" indent="0">
              <a:buNone/>
            </a:pPr>
            <a:endParaRPr lang="en-US" dirty="0" smtClean="0">
              <a:latin typeface="Arial Black" panose="020B0A04020102020204" pitchFamily="34" charset="0"/>
            </a:endParaRPr>
          </a:p>
          <a:p>
            <a:pPr marL="0" indent="0">
              <a:buNone/>
            </a:pPr>
            <a:r>
              <a:rPr lang="en-US" dirty="0" smtClean="0">
                <a:latin typeface="Arial Black" panose="020B0A04020102020204" pitchFamily="34" charset="0"/>
              </a:rPr>
              <a:t>This </a:t>
            </a:r>
            <a:r>
              <a:rPr lang="en-US" dirty="0">
                <a:latin typeface="Arial Black" panose="020B0A04020102020204" pitchFamily="34" charset="0"/>
              </a:rPr>
              <a:t>past summer, I was an intern at the Cortland County Public Defender’s Officer. On day one I was going to jail and court. I worked under all the attorneys, familiarizing myself with criminal defense and family law. The highlight of my experience was cross examining a witness in a misdemeanor trial. </a:t>
            </a:r>
            <a:endParaRPr lang="en-US" dirty="0">
              <a:latin typeface="Arial Black" panose="020B0A04020102020204" pitchFamily="34" charset="0"/>
            </a:endParaRPr>
          </a:p>
          <a:p>
            <a:pPr marL="0" indent="0">
              <a:buNone/>
            </a:pPr>
            <a:r>
              <a:rPr lang="en-US" dirty="0">
                <a:latin typeface="Arial Black" panose="020B0A04020102020204" pitchFamily="34" charset="0"/>
              </a:rPr>
              <a:t>Without the SPIN Fellowship Award I would not have been able to gain all the experience from this summer. . Interning in Public Defense is a great way to gain experience and even get some time in front of a judge and maybe even a jury.</a:t>
            </a:r>
            <a:endParaRPr lang="en-US" dirty="0" smtClean="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23949"/>
            <a:ext cx="25908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4724400"/>
            <a:ext cx="3124200" cy="1477328"/>
          </a:xfrm>
          <a:prstGeom prst="rect">
            <a:avLst/>
          </a:prstGeom>
          <a:noFill/>
        </p:spPr>
        <p:txBody>
          <a:bodyPr wrap="square" rtlCol="0">
            <a:spAutoFit/>
          </a:bodyPr>
          <a:lstStyle/>
          <a:p>
            <a:r>
              <a:rPr lang="en-US" dirty="0" smtClean="0">
                <a:solidFill>
                  <a:schemeClr val="accent1"/>
                </a:solidFill>
                <a:latin typeface="Algerian" panose="04020705040A02060702" pitchFamily="82" charset="0"/>
              </a:rPr>
              <a:t>Legal Intern, Cortland </a:t>
            </a:r>
            <a:r>
              <a:rPr lang="en-US" dirty="0">
                <a:solidFill>
                  <a:schemeClr val="accent1"/>
                </a:solidFill>
                <a:latin typeface="Algerian" panose="04020705040A02060702" pitchFamily="82" charset="0"/>
              </a:rPr>
              <a:t>County Public </a:t>
            </a:r>
            <a:r>
              <a:rPr lang="en-US" dirty="0" smtClean="0">
                <a:solidFill>
                  <a:schemeClr val="accent1"/>
                </a:solidFill>
                <a:latin typeface="Algerian" panose="04020705040A02060702" pitchFamily="82" charset="0"/>
              </a:rPr>
              <a:t>Defender</a:t>
            </a:r>
          </a:p>
          <a:p>
            <a:endParaRPr lang="en-US" dirty="0">
              <a:solidFill>
                <a:schemeClr val="accent1"/>
              </a:solidFill>
              <a:latin typeface="Algerian" panose="04020705040A02060702" pitchFamily="82" charset="0"/>
            </a:endParaRPr>
          </a:p>
          <a:p>
            <a:endParaRPr lang="en-US" dirty="0" smtClean="0">
              <a:solidFill>
                <a:schemeClr val="accent1"/>
              </a:solidFill>
              <a:latin typeface="Algerian" panose="04020705040A02060702" pitchFamily="82" charset="0"/>
            </a:endParaRPr>
          </a:p>
          <a:p>
            <a:r>
              <a:rPr lang="en-US" dirty="0">
                <a:solidFill>
                  <a:schemeClr val="accent1"/>
                </a:solidFill>
                <a:latin typeface="Algerian" panose="04020705040A02060702" pitchFamily="82" charset="0"/>
              </a:rPr>
              <a:t>Executive Director</a:t>
            </a:r>
          </a:p>
        </p:txBody>
      </p:sp>
    </p:spTree>
    <p:extLst>
      <p:ext uri="{BB962C8B-B14F-4D97-AF65-F5344CB8AC3E}">
        <p14:creationId xmlns:p14="http://schemas.microsoft.com/office/powerpoint/2010/main" val="275737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260</TotalTime>
  <Words>1482</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Summer</vt:lpstr>
      <vt:lpstr> SPIN FELLOWS 2016 </vt:lpstr>
      <vt:lpstr>Breanna Avery </vt:lpstr>
      <vt:lpstr>Yolanda Beasley</vt:lpstr>
      <vt:lpstr>Mariam Gaye</vt:lpstr>
      <vt:lpstr>Abdel- Rahman Hamed</vt:lpstr>
      <vt:lpstr>Lauren Henry</vt:lpstr>
      <vt:lpstr>Caitlin Lomazzo</vt:lpstr>
      <vt:lpstr>Grace Monks </vt:lpstr>
      <vt:lpstr>Thomas Motyka</vt:lpstr>
      <vt:lpstr>Catherine Ostrowski Martin</vt:lpstr>
      <vt:lpstr>Amanda Zannoni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 FELLOWS 2016</dc:title>
  <dc:creator>Mariam</dc:creator>
  <cp:lastModifiedBy>Mariam</cp:lastModifiedBy>
  <cp:revision>22</cp:revision>
  <dcterms:created xsi:type="dcterms:W3CDTF">2016-11-03T16:41:27Z</dcterms:created>
  <dcterms:modified xsi:type="dcterms:W3CDTF">2016-11-03T21:18:31Z</dcterms:modified>
</cp:coreProperties>
</file>